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8"/>
  </p:notesMasterIdLst>
  <p:sldIdLst>
    <p:sldId id="256" r:id="rId2"/>
    <p:sldId id="265" r:id="rId3"/>
    <p:sldId id="328" r:id="rId4"/>
    <p:sldId id="329" r:id="rId5"/>
    <p:sldId id="330" r:id="rId6"/>
    <p:sldId id="33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1"/>
    <p:restoredTop sz="94637"/>
  </p:normalViewPr>
  <p:slideViewPr>
    <p:cSldViewPr snapToGrid="0" snapToObjects="1">
      <p:cViewPr varScale="1">
        <p:scale>
          <a:sx n="55" d="100"/>
          <a:sy n="55" d="100"/>
        </p:scale>
        <p:origin x="81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C8D6A-A1F5-1841-A65A-B96B9CEADA17}" type="datetimeFigureOut">
              <a:rPr lang="sv-SE" smtClean="0"/>
              <a:t>2019-07-10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5BE7C-DE40-704A-899E-667F60741A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89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7/10/2019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33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93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468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10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7/10/2019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06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0854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6397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14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84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987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334D819-9F07-4261-B09B-9E467E5D9002}" type="datetimeFigureOut">
              <a:rPr lang="en-US" smtClean="0"/>
              <a:t>7/10/2019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7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7/10/2019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46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F419A7-3E3D-3F4D-8B97-FA86271A8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1371601"/>
            <a:ext cx="11187113" cy="2700339"/>
          </a:xfrm>
        </p:spPr>
        <p:txBody>
          <a:bodyPr>
            <a:normAutofit fontScale="90000"/>
          </a:bodyPr>
          <a:lstStyle/>
          <a:p>
            <a:pPr algn="ctr"/>
            <a:r>
              <a:rPr lang="sv-SE" sz="5400" dirty="0"/>
              <a:t> </a:t>
            </a:r>
            <a:br>
              <a:rPr lang="sv-SE" sz="5400" dirty="0"/>
            </a:br>
            <a:r>
              <a:rPr lang="sv-SE" sz="4000" dirty="0"/>
              <a:t>An </a:t>
            </a:r>
            <a:r>
              <a:rPr lang="sv-SE" sz="4000" dirty="0" err="1"/>
              <a:t>introduction</a:t>
            </a:r>
            <a:r>
              <a:rPr lang="sv-SE" sz="4000" dirty="0"/>
              <a:t> to the </a:t>
            </a:r>
            <a:r>
              <a:rPr lang="sv-SE" sz="4000" dirty="0" err="1"/>
              <a:t>concept</a:t>
            </a:r>
            <a:r>
              <a:rPr lang="sv-SE" sz="4000" dirty="0"/>
              <a:t> </a:t>
            </a:r>
            <a:br>
              <a:rPr lang="sv-SE" sz="4000" dirty="0"/>
            </a:br>
            <a:r>
              <a:rPr lang="sv-SE" sz="4000" dirty="0" err="1"/>
              <a:t>of</a:t>
            </a:r>
            <a:r>
              <a:rPr lang="sv-SE" sz="4000" dirty="0"/>
              <a:t> </a:t>
            </a:r>
            <a:r>
              <a:rPr lang="sv-SE" sz="4000" dirty="0" err="1"/>
              <a:t>rule-governed</a:t>
            </a:r>
            <a:r>
              <a:rPr lang="sv-SE" sz="4000" dirty="0"/>
              <a:t> </a:t>
            </a:r>
            <a:r>
              <a:rPr lang="sv-SE" sz="4000" dirty="0" err="1"/>
              <a:t>behavior</a:t>
            </a:r>
            <a:br>
              <a:rPr lang="sv-SE" sz="4400" dirty="0"/>
            </a:br>
            <a:br>
              <a:rPr lang="sv-SE" sz="5400" dirty="0"/>
            </a:br>
            <a:endParaRPr lang="sv-SE" sz="54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7B85BBE-C038-D349-8565-918C56583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4928" y="4188429"/>
            <a:ext cx="8637072" cy="977621"/>
          </a:xfrm>
        </p:spPr>
        <p:txBody>
          <a:bodyPr>
            <a:normAutofit/>
          </a:bodyPr>
          <a:lstStyle/>
          <a:p>
            <a:r>
              <a:rPr lang="sv-SE" sz="2400" dirty="0"/>
              <a:t>					Niklas </a:t>
            </a:r>
            <a:r>
              <a:rPr lang="sv-SE" sz="2400" dirty="0" err="1"/>
              <a:t>törneke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64035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15AB23-F3B6-874E-A8C1-065B81C7D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09" y="804519"/>
            <a:ext cx="10265145" cy="1049235"/>
          </a:xfrm>
        </p:spPr>
        <p:txBody>
          <a:bodyPr>
            <a:noAutofit/>
          </a:bodyPr>
          <a:lstStyle/>
          <a:p>
            <a:r>
              <a:rPr lang="sv-SE" dirty="0"/>
              <a:t>The Basic </a:t>
            </a:r>
            <a:r>
              <a:rPr lang="sv-SE" dirty="0" err="1"/>
              <a:t>phenomena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operant</a:t>
            </a:r>
            <a:r>
              <a:rPr lang="sv-SE" dirty="0"/>
              <a:t> </a:t>
            </a:r>
            <a:r>
              <a:rPr lang="sv-SE" dirty="0" err="1"/>
              <a:t>behavior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32C4B41-0F3C-AE42-BEF5-FAA52250B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709" y="2015732"/>
            <a:ext cx="10265145" cy="34506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2800" i="1" dirty="0"/>
              <a:t>“Men </a:t>
            </a:r>
            <a:r>
              <a:rPr lang="sv-SE" sz="2800" i="1" dirty="0" err="1"/>
              <a:t>act</a:t>
            </a:r>
            <a:r>
              <a:rPr lang="sv-SE" sz="2800" i="1" dirty="0"/>
              <a:t> </a:t>
            </a:r>
            <a:r>
              <a:rPr lang="sv-SE" sz="2800" i="1" dirty="0" err="1"/>
              <a:t>upon</a:t>
            </a:r>
            <a:r>
              <a:rPr lang="sv-SE" sz="2800" i="1" dirty="0"/>
              <a:t> the </a:t>
            </a:r>
            <a:r>
              <a:rPr lang="sv-SE" sz="2800" i="1" dirty="0" err="1"/>
              <a:t>world</a:t>
            </a:r>
            <a:r>
              <a:rPr lang="sv-SE" sz="2800" i="1" dirty="0"/>
              <a:t> and </a:t>
            </a:r>
            <a:r>
              <a:rPr lang="sv-SE" sz="2800" i="1" dirty="0" err="1"/>
              <a:t>change</a:t>
            </a:r>
            <a:r>
              <a:rPr lang="sv-SE" sz="2800" i="1" dirty="0"/>
              <a:t> it, and </a:t>
            </a:r>
            <a:r>
              <a:rPr lang="sv-SE" sz="2800" i="1" dirty="0" err="1"/>
              <a:t>are</a:t>
            </a:r>
            <a:r>
              <a:rPr lang="sv-SE" sz="2800" i="1" dirty="0"/>
              <a:t> </a:t>
            </a:r>
            <a:r>
              <a:rPr lang="sv-SE" sz="2800" i="1" dirty="0" err="1"/>
              <a:t>changed</a:t>
            </a:r>
            <a:r>
              <a:rPr lang="sv-SE" sz="2800" i="1" dirty="0"/>
              <a:t> in </a:t>
            </a:r>
            <a:r>
              <a:rPr lang="sv-SE" sz="2800" i="1" dirty="0" err="1"/>
              <a:t>turn</a:t>
            </a:r>
            <a:r>
              <a:rPr lang="sv-SE" sz="2800" i="1" dirty="0"/>
              <a:t> by the </a:t>
            </a:r>
            <a:r>
              <a:rPr lang="sv-SE" sz="2800" i="1" dirty="0" err="1"/>
              <a:t>consequences</a:t>
            </a:r>
            <a:r>
              <a:rPr lang="sv-SE" sz="2800" i="1" dirty="0"/>
              <a:t> </a:t>
            </a:r>
            <a:r>
              <a:rPr lang="sv-SE" sz="2800" i="1" dirty="0" err="1"/>
              <a:t>of</a:t>
            </a:r>
            <a:r>
              <a:rPr lang="sv-SE" sz="2800" i="1" dirty="0"/>
              <a:t> </a:t>
            </a:r>
            <a:r>
              <a:rPr lang="sv-SE" sz="2800" i="1" dirty="0" err="1"/>
              <a:t>their</a:t>
            </a:r>
            <a:r>
              <a:rPr lang="sv-SE" sz="2800" i="1" dirty="0"/>
              <a:t> action” 	         			  	 							</a:t>
            </a:r>
            <a:r>
              <a:rPr lang="sv-SE" sz="2800" dirty="0"/>
              <a:t>(Skinner,1957 in </a:t>
            </a:r>
            <a:r>
              <a:rPr lang="sv-SE" sz="2800" i="1" dirty="0"/>
              <a:t>Verbal </a:t>
            </a:r>
            <a:r>
              <a:rPr lang="sv-SE" sz="2800" i="1" dirty="0" err="1"/>
              <a:t>Behavior</a:t>
            </a:r>
            <a:r>
              <a:rPr lang="sv-SE" sz="2800" dirty="0"/>
              <a:t>, p. 1).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sz="8000" dirty="0" err="1"/>
              <a:t>A</a:t>
            </a:r>
            <a:r>
              <a:rPr lang="sv-SE" sz="4000" dirty="0" err="1"/>
              <a:t>ntecedent</a:t>
            </a:r>
            <a:r>
              <a:rPr lang="sv-SE" sz="4000" dirty="0"/>
              <a:t> </a:t>
            </a:r>
            <a:r>
              <a:rPr lang="sv-SE" sz="8000" dirty="0"/>
              <a:t>	</a:t>
            </a:r>
            <a:r>
              <a:rPr lang="sv-SE" sz="8000" dirty="0" err="1"/>
              <a:t>B</a:t>
            </a:r>
            <a:r>
              <a:rPr lang="sv-SE" sz="4000" dirty="0" err="1"/>
              <a:t>ehavior</a:t>
            </a:r>
            <a:r>
              <a:rPr lang="sv-SE" sz="8000" dirty="0"/>
              <a:t>   </a:t>
            </a:r>
            <a:r>
              <a:rPr lang="sv-SE" sz="8000" dirty="0" err="1"/>
              <a:t>C</a:t>
            </a:r>
            <a:r>
              <a:rPr lang="sv-SE" sz="4000" dirty="0" err="1"/>
              <a:t>onsequence</a:t>
            </a:r>
            <a:endParaRPr lang="sv-SE" sz="8000" dirty="0"/>
          </a:p>
        </p:txBody>
      </p:sp>
    </p:spTree>
    <p:extLst>
      <p:ext uri="{BB962C8B-B14F-4D97-AF65-F5344CB8AC3E}">
        <p14:creationId xmlns:p14="http://schemas.microsoft.com/office/powerpoint/2010/main" val="375909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70690B-F48B-A049-9800-5019B3E43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383" y="804519"/>
            <a:ext cx="10043472" cy="1049235"/>
          </a:xfrm>
        </p:spPr>
        <p:txBody>
          <a:bodyPr/>
          <a:lstStyle/>
          <a:p>
            <a:r>
              <a:rPr lang="sv-SE" dirty="0" err="1"/>
              <a:t>Some</a:t>
            </a:r>
            <a:r>
              <a:rPr lang="sv-SE" dirty="0"/>
              <a:t> (all?) human </a:t>
            </a:r>
            <a:r>
              <a:rPr lang="sv-SE" dirty="0" err="1"/>
              <a:t>behavior</a:t>
            </a:r>
            <a:r>
              <a:rPr lang="sv-SE" dirty="0"/>
              <a:t> looks different…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30E3ED-FD30-E04D-98B9-015ACEA7F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For humans </a:t>
            </a:r>
            <a:r>
              <a:rPr lang="sv-SE" dirty="0" err="1"/>
              <a:t>certain</a:t>
            </a:r>
            <a:r>
              <a:rPr lang="sv-SE" dirty="0"/>
              <a:t> </a:t>
            </a:r>
            <a:r>
              <a:rPr lang="sv-SE" dirty="0" err="1"/>
              <a:t>antecedents</a:t>
            </a:r>
            <a:r>
              <a:rPr lang="sv-SE" dirty="0"/>
              <a:t> (verbal?) </a:t>
            </a:r>
            <a:r>
              <a:rPr lang="sv-SE" dirty="0" err="1"/>
              <a:t>function</a:t>
            </a:r>
            <a:r>
              <a:rPr lang="sv-SE" dirty="0"/>
              <a:t> by </a:t>
            </a:r>
            <a:r>
              <a:rPr lang="sv-SE" dirty="0" err="1"/>
              <a:t>specifying</a:t>
            </a:r>
            <a:r>
              <a:rPr lang="sv-SE" dirty="0"/>
              <a:t> </a:t>
            </a:r>
            <a:r>
              <a:rPr lang="sv-SE" dirty="0" err="1"/>
              <a:t>behavior</a:t>
            </a:r>
            <a:r>
              <a:rPr lang="sv-SE" dirty="0"/>
              <a:t> and </a:t>
            </a:r>
            <a:r>
              <a:rPr lang="sv-SE" dirty="0" err="1"/>
              <a:t>consequence</a:t>
            </a:r>
            <a:r>
              <a:rPr lang="sv-SE" dirty="0"/>
              <a:t> (</a:t>
            </a:r>
            <a:r>
              <a:rPr lang="sv-SE" dirty="0" err="1"/>
              <a:t>telling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what</a:t>
            </a:r>
            <a:r>
              <a:rPr lang="sv-SE" dirty="0"/>
              <a:t> to do and for </a:t>
            </a:r>
            <a:r>
              <a:rPr lang="sv-SE" dirty="0" err="1"/>
              <a:t>what</a:t>
            </a:r>
            <a:r>
              <a:rPr lang="sv-SE" dirty="0"/>
              <a:t>).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seems</a:t>
            </a:r>
            <a:r>
              <a:rPr lang="sv-SE" dirty="0"/>
              <a:t> to 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differently</a:t>
            </a:r>
            <a:r>
              <a:rPr lang="sv-SE" dirty="0"/>
              <a:t> </a:t>
            </a:r>
            <a:r>
              <a:rPr lang="sv-SE" dirty="0" err="1"/>
              <a:t>than</a:t>
            </a:r>
            <a:r>
              <a:rPr lang="sv-SE" dirty="0"/>
              <a:t> for </a:t>
            </a:r>
            <a:r>
              <a:rPr lang="sv-SE" dirty="0" err="1"/>
              <a:t>other</a:t>
            </a:r>
            <a:r>
              <a:rPr lang="sv-SE" dirty="0"/>
              <a:t> species.</a:t>
            </a:r>
          </a:p>
          <a:p>
            <a:r>
              <a:rPr lang="sv-SE" dirty="0" err="1"/>
              <a:t>Rule-governed</a:t>
            </a:r>
            <a:r>
              <a:rPr lang="sv-SE" dirty="0"/>
              <a:t> </a:t>
            </a:r>
            <a:r>
              <a:rPr lang="sv-SE" dirty="0" err="1"/>
              <a:t>behavior</a:t>
            </a:r>
            <a:r>
              <a:rPr lang="sv-SE" dirty="0"/>
              <a:t> (</a:t>
            </a:r>
            <a:r>
              <a:rPr lang="sv-SE" dirty="0" err="1"/>
              <a:t>instructional</a:t>
            </a:r>
            <a:r>
              <a:rPr lang="sv-SE" dirty="0"/>
              <a:t> </a:t>
            </a:r>
            <a:r>
              <a:rPr lang="sv-SE" dirty="0" err="1"/>
              <a:t>control</a:t>
            </a:r>
            <a:r>
              <a:rPr lang="sv-SE" dirty="0"/>
              <a:t>). Skinner (1966) An </a:t>
            </a:r>
            <a:r>
              <a:rPr lang="sv-SE" dirty="0" err="1"/>
              <a:t>operant</a:t>
            </a:r>
            <a:r>
              <a:rPr lang="sv-SE" dirty="0"/>
              <a:t> </a:t>
            </a:r>
            <a:r>
              <a:rPr lang="sv-SE" dirty="0" err="1"/>
              <a:t>analysis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problem </a:t>
            </a:r>
            <a:r>
              <a:rPr lang="sv-SE" dirty="0" err="1"/>
              <a:t>solving</a:t>
            </a:r>
            <a:r>
              <a:rPr lang="sv-SE" dirty="0"/>
              <a:t>. In </a:t>
            </a:r>
            <a:r>
              <a:rPr lang="sv-SE" dirty="0" err="1"/>
              <a:t>Kleinmuntz</a:t>
            </a:r>
            <a:r>
              <a:rPr lang="sv-SE" dirty="0"/>
              <a:t>, B. (ed) </a:t>
            </a:r>
            <a:r>
              <a:rPr lang="sv-SE" i="1" dirty="0"/>
              <a:t>Problem </a:t>
            </a:r>
            <a:r>
              <a:rPr lang="sv-SE" i="1" dirty="0" err="1"/>
              <a:t>solving</a:t>
            </a:r>
            <a:r>
              <a:rPr lang="sv-SE" i="1" dirty="0"/>
              <a:t>. Research, </a:t>
            </a:r>
            <a:r>
              <a:rPr lang="sv-SE" i="1" dirty="0" err="1"/>
              <a:t>method</a:t>
            </a:r>
            <a:r>
              <a:rPr lang="sv-SE" i="1" dirty="0"/>
              <a:t> and </a:t>
            </a:r>
            <a:r>
              <a:rPr lang="sv-SE" i="1" dirty="0" err="1"/>
              <a:t>theory</a:t>
            </a:r>
            <a:r>
              <a:rPr lang="sv-SE" i="1" dirty="0"/>
              <a:t> </a:t>
            </a:r>
            <a:r>
              <a:rPr lang="sv-SE" dirty="0"/>
              <a:t>(p. 1333-171). </a:t>
            </a:r>
          </a:p>
        </p:txBody>
      </p:sp>
    </p:spTree>
    <p:extLst>
      <p:ext uri="{BB962C8B-B14F-4D97-AF65-F5344CB8AC3E}">
        <p14:creationId xmlns:p14="http://schemas.microsoft.com/office/powerpoint/2010/main" val="397547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6B3998-6B42-C84D-B789-4272FC6FA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Different </a:t>
            </a:r>
            <a:r>
              <a:rPr lang="sv-SE" dirty="0" err="1"/>
              <a:t>types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rule-governed</a:t>
            </a:r>
            <a:r>
              <a:rPr lang="sv-SE" dirty="0"/>
              <a:t> </a:t>
            </a:r>
            <a:r>
              <a:rPr lang="sv-SE" dirty="0" err="1"/>
              <a:t>behavior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2B29B3-80BF-7B47-A3E9-8B52460F0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err="1"/>
              <a:t>Pliance</a:t>
            </a:r>
            <a:r>
              <a:rPr lang="sv-SE" dirty="0"/>
              <a:t>, </a:t>
            </a:r>
            <a:r>
              <a:rPr lang="sv-SE" dirty="0" err="1"/>
              <a:t>tracking</a:t>
            </a:r>
            <a:r>
              <a:rPr lang="sv-SE" dirty="0"/>
              <a:t> and </a:t>
            </a:r>
            <a:r>
              <a:rPr lang="sv-SE" dirty="0" err="1"/>
              <a:t>augmenting</a:t>
            </a:r>
            <a:r>
              <a:rPr lang="sv-SE" dirty="0"/>
              <a:t>. </a:t>
            </a:r>
            <a:r>
              <a:rPr lang="sv-SE" dirty="0" err="1"/>
              <a:t>Zettle</a:t>
            </a:r>
            <a:r>
              <a:rPr lang="sv-SE" dirty="0"/>
              <a:t> &amp; Hayes (1982) </a:t>
            </a:r>
            <a:r>
              <a:rPr lang="sv-SE" dirty="0" err="1"/>
              <a:t>Rule-governed</a:t>
            </a:r>
            <a:r>
              <a:rPr lang="sv-SE" dirty="0"/>
              <a:t> </a:t>
            </a:r>
            <a:r>
              <a:rPr lang="sv-SE" dirty="0" err="1"/>
              <a:t>behavior</a:t>
            </a:r>
            <a:r>
              <a:rPr lang="sv-SE" dirty="0"/>
              <a:t>. A potential </a:t>
            </a:r>
            <a:r>
              <a:rPr lang="sv-SE" dirty="0" err="1"/>
              <a:t>theoretical</a:t>
            </a:r>
            <a:r>
              <a:rPr lang="sv-SE" dirty="0"/>
              <a:t> </a:t>
            </a:r>
            <a:r>
              <a:rPr lang="sv-SE" dirty="0" err="1"/>
              <a:t>framework</a:t>
            </a:r>
            <a:r>
              <a:rPr lang="sv-SE" dirty="0"/>
              <a:t> for </a:t>
            </a:r>
            <a:r>
              <a:rPr lang="sv-SE" dirty="0" err="1"/>
              <a:t>cognitive-berhavioral</a:t>
            </a:r>
            <a:r>
              <a:rPr lang="sv-SE" dirty="0"/>
              <a:t> </a:t>
            </a:r>
            <a:r>
              <a:rPr lang="sv-SE" dirty="0" err="1"/>
              <a:t>therapy</a:t>
            </a:r>
            <a:r>
              <a:rPr lang="sv-SE" dirty="0"/>
              <a:t>. In Kendall (ed.) </a:t>
            </a:r>
            <a:r>
              <a:rPr lang="sv-SE" i="1" dirty="0" err="1"/>
              <a:t>Advances</a:t>
            </a:r>
            <a:r>
              <a:rPr lang="sv-SE" i="1" dirty="0"/>
              <a:t> in </a:t>
            </a:r>
            <a:r>
              <a:rPr lang="sv-SE" i="1" dirty="0" err="1"/>
              <a:t>cognitive</a:t>
            </a:r>
            <a:r>
              <a:rPr lang="sv-SE" i="1" dirty="0"/>
              <a:t> </a:t>
            </a:r>
            <a:r>
              <a:rPr lang="sv-SE" i="1" dirty="0" err="1"/>
              <a:t>behavioral</a:t>
            </a:r>
            <a:r>
              <a:rPr lang="sv-SE" i="1" dirty="0"/>
              <a:t> research and </a:t>
            </a:r>
            <a:r>
              <a:rPr lang="sv-SE" i="1" dirty="0" err="1"/>
              <a:t>therapy</a:t>
            </a:r>
            <a:r>
              <a:rPr lang="sv-SE" i="1" dirty="0"/>
              <a:t> </a:t>
            </a:r>
            <a:r>
              <a:rPr lang="sv-SE" dirty="0"/>
              <a:t>(</a:t>
            </a:r>
            <a:r>
              <a:rPr lang="sv-SE" dirty="0" err="1"/>
              <a:t>pp</a:t>
            </a:r>
            <a:r>
              <a:rPr lang="sv-SE" dirty="0"/>
              <a:t>. 73-118)</a:t>
            </a:r>
          </a:p>
          <a:p>
            <a:r>
              <a:rPr lang="sv-SE" dirty="0" err="1"/>
              <a:t>Pliance</a:t>
            </a:r>
            <a:r>
              <a:rPr lang="sv-SE" dirty="0"/>
              <a:t>: RGB </a:t>
            </a:r>
            <a:r>
              <a:rPr lang="sv-SE" dirty="0" err="1"/>
              <a:t>primarily</a:t>
            </a:r>
            <a:r>
              <a:rPr lang="sv-SE" dirty="0"/>
              <a:t> under the </a:t>
            </a:r>
            <a:r>
              <a:rPr lang="sv-SE" dirty="0" err="1"/>
              <a:t>control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apperant</a:t>
            </a:r>
            <a:r>
              <a:rPr lang="sv-SE" dirty="0"/>
              <a:t> speaker </a:t>
            </a:r>
            <a:r>
              <a:rPr lang="sv-SE" dirty="0" err="1"/>
              <a:t>mediated</a:t>
            </a:r>
            <a:r>
              <a:rPr lang="sv-SE" dirty="0"/>
              <a:t> </a:t>
            </a:r>
            <a:r>
              <a:rPr lang="sv-SE" dirty="0" err="1"/>
              <a:t>consequences</a:t>
            </a:r>
            <a:r>
              <a:rPr lang="sv-SE" dirty="0"/>
              <a:t> for a </a:t>
            </a:r>
            <a:r>
              <a:rPr lang="sv-SE" dirty="0" err="1"/>
              <a:t>correspondance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the </a:t>
            </a:r>
            <a:r>
              <a:rPr lang="sv-SE" dirty="0" err="1"/>
              <a:t>rule</a:t>
            </a:r>
            <a:r>
              <a:rPr lang="sv-SE" dirty="0"/>
              <a:t> and the relevant </a:t>
            </a:r>
            <a:r>
              <a:rPr lang="sv-SE" dirty="0" err="1"/>
              <a:t>behavior</a:t>
            </a:r>
            <a:r>
              <a:rPr lang="sv-SE" dirty="0"/>
              <a:t>.</a:t>
            </a:r>
          </a:p>
          <a:p>
            <a:r>
              <a:rPr lang="sv-SE" dirty="0" err="1"/>
              <a:t>Tracking</a:t>
            </a:r>
            <a:r>
              <a:rPr lang="sv-SE" dirty="0"/>
              <a:t>: RGB under the </a:t>
            </a:r>
            <a:r>
              <a:rPr lang="sv-SE" dirty="0" err="1"/>
              <a:t>control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apperant</a:t>
            </a:r>
            <a:r>
              <a:rPr lang="sv-SE" dirty="0"/>
              <a:t> </a:t>
            </a:r>
            <a:r>
              <a:rPr lang="sv-SE" dirty="0" err="1"/>
              <a:t>correspondance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the </a:t>
            </a:r>
            <a:r>
              <a:rPr lang="sv-SE" dirty="0" err="1"/>
              <a:t>rule</a:t>
            </a:r>
            <a:r>
              <a:rPr lang="sv-SE" dirty="0"/>
              <a:t> and the </a:t>
            </a:r>
            <a:r>
              <a:rPr lang="sv-SE" dirty="0" err="1"/>
              <a:t>way</a:t>
            </a:r>
            <a:r>
              <a:rPr lang="sv-SE" dirty="0"/>
              <a:t> the </a:t>
            </a:r>
            <a:r>
              <a:rPr lang="sv-SE" dirty="0" err="1"/>
              <a:t>world</a:t>
            </a:r>
            <a:r>
              <a:rPr lang="sv-SE" dirty="0"/>
              <a:t> is </a:t>
            </a:r>
            <a:r>
              <a:rPr lang="sv-SE" dirty="0" err="1"/>
              <a:t>arranged</a:t>
            </a:r>
            <a:r>
              <a:rPr lang="sv-SE" dirty="0"/>
              <a:t>.</a:t>
            </a:r>
          </a:p>
          <a:p>
            <a:r>
              <a:rPr lang="sv-SE" dirty="0" err="1"/>
              <a:t>Augmenting</a:t>
            </a:r>
            <a:r>
              <a:rPr lang="sv-SE" dirty="0"/>
              <a:t>: RGB under the </a:t>
            </a:r>
            <a:r>
              <a:rPr lang="sv-SE" dirty="0" err="1"/>
              <a:t>control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apperant</a:t>
            </a:r>
            <a:r>
              <a:rPr lang="sv-SE" dirty="0"/>
              <a:t> </a:t>
            </a:r>
            <a:r>
              <a:rPr lang="sv-SE" dirty="0" err="1"/>
              <a:t>changes</a:t>
            </a:r>
            <a:r>
              <a:rPr lang="sv-SE" dirty="0"/>
              <a:t> in the </a:t>
            </a:r>
            <a:r>
              <a:rPr lang="sv-SE" dirty="0" err="1"/>
              <a:t>capacity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events to </a:t>
            </a:r>
            <a:r>
              <a:rPr lang="sv-SE" dirty="0" err="1"/>
              <a:t>function</a:t>
            </a:r>
            <a:r>
              <a:rPr lang="sv-SE" dirty="0"/>
              <a:t> as </a:t>
            </a:r>
            <a:r>
              <a:rPr lang="sv-SE" dirty="0" err="1"/>
              <a:t>reinforcers</a:t>
            </a:r>
            <a:r>
              <a:rPr lang="sv-SE" dirty="0"/>
              <a:t> or </a:t>
            </a:r>
            <a:r>
              <a:rPr lang="sv-SE" dirty="0" err="1"/>
              <a:t>punishers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36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59AA90-2579-BE4C-8CED-F8D1E0A14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Additional</a:t>
            </a:r>
            <a:r>
              <a:rPr lang="sv-SE" dirty="0"/>
              <a:t> </a:t>
            </a:r>
            <a:r>
              <a:rPr lang="sv-SE" dirty="0" err="1"/>
              <a:t>points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3E90EE-FEFE-3746-93D5-8811135C8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Two</a:t>
            </a:r>
            <a:r>
              <a:rPr lang="sv-SE" dirty="0"/>
              <a:t> </a:t>
            </a:r>
            <a:r>
              <a:rPr lang="sv-SE" dirty="0" err="1"/>
              <a:t>basic</a:t>
            </a:r>
            <a:r>
              <a:rPr lang="sv-SE" dirty="0"/>
              <a:t> forms </a:t>
            </a:r>
            <a:r>
              <a:rPr lang="sv-SE" dirty="0" err="1"/>
              <a:t>of</a:t>
            </a:r>
            <a:r>
              <a:rPr lang="sv-SE" dirty="0"/>
              <a:t> RGB (</a:t>
            </a:r>
            <a:r>
              <a:rPr lang="sv-SE" dirty="0" err="1"/>
              <a:t>pliance</a:t>
            </a:r>
            <a:r>
              <a:rPr lang="sv-SE" dirty="0"/>
              <a:t> and </a:t>
            </a:r>
            <a:r>
              <a:rPr lang="sv-SE" dirty="0" err="1"/>
              <a:t>tracking</a:t>
            </a:r>
            <a:r>
              <a:rPr lang="sv-SE" dirty="0"/>
              <a:t>), </a:t>
            </a:r>
            <a:r>
              <a:rPr lang="sv-SE" dirty="0" err="1"/>
              <a:t>distinguished</a:t>
            </a:r>
            <a:r>
              <a:rPr lang="sv-SE" dirty="0"/>
              <a:t> by the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history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reinforcing</a:t>
            </a:r>
            <a:r>
              <a:rPr lang="sv-SE" dirty="0"/>
              <a:t> </a:t>
            </a:r>
            <a:r>
              <a:rPr lang="sv-SE" dirty="0" err="1"/>
              <a:t>contingencies</a:t>
            </a:r>
            <a:r>
              <a:rPr lang="sv-SE" dirty="0"/>
              <a:t> </a:t>
            </a:r>
            <a:r>
              <a:rPr lang="sv-SE" dirty="0" err="1"/>
              <a:t>associated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them</a:t>
            </a:r>
            <a:r>
              <a:rPr lang="sv-SE" dirty="0"/>
              <a:t>. </a:t>
            </a:r>
          </a:p>
          <a:p>
            <a:r>
              <a:rPr lang="sv-SE" dirty="0" err="1"/>
              <a:t>Augmenting</a:t>
            </a:r>
            <a:r>
              <a:rPr lang="sv-SE" dirty="0"/>
              <a:t> </a:t>
            </a:r>
            <a:r>
              <a:rPr lang="sv-SE" dirty="0" err="1"/>
              <a:t>works</a:t>
            </a:r>
            <a:r>
              <a:rPr lang="sv-SE" dirty="0"/>
              <a:t> in combination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either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two</a:t>
            </a:r>
            <a:r>
              <a:rPr lang="sv-SE" dirty="0"/>
              <a:t> by </a:t>
            </a:r>
            <a:r>
              <a:rPr lang="sv-SE" dirty="0" err="1"/>
              <a:t>influencing</a:t>
            </a:r>
            <a:r>
              <a:rPr lang="sv-SE" dirty="0"/>
              <a:t> the </a:t>
            </a:r>
            <a:r>
              <a:rPr lang="sv-SE" dirty="0" err="1"/>
              <a:t>degree</a:t>
            </a:r>
            <a:r>
              <a:rPr lang="sv-SE" dirty="0"/>
              <a:t> to </a:t>
            </a:r>
            <a:r>
              <a:rPr lang="sv-SE" dirty="0" err="1"/>
              <a:t>which</a:t>
            </a:r>
            <a:r>
              <a:rPr lang="sv-SE" dirty="0"/>
              <a:t> the </a:t>
            </a:r>
            <a:r>
              <a:rPr lang="sv-SE" dirty="0" err="1"/>
              <a:t>consequences</a:t>
            </a:r>
            <a:r>
              <a:rPr lang="sv-SE" dirty="0"/>
              <a:t> </a:t>
            </a:r>
            <a:r>
              <a:rPr lang="sv-SE" dirty="0" err="1"/>
              <a:t>specified</a:t>
            </a:r>
            <a:r>
              <a:rPr lang="sv-SE" dirty="0"/>
              <a:t> in the </a:t>
            </a:r>
            <a:r>
              <a:rPr lang="sv-SE" dirty="0" err="1"/>
              <a:t>rule</a:t>
            </a:r>
            <a:r>
              <a:rPr lang="sv-SE" dirty="0"/>
              <a:t> </a:t>
            </a:r>
            <a:r>
              <a:rPr lang="sv-SE" dirty="0" err="1"/>
              <a:t>function</a:t>
            </a:r>
            <a:r>
              <a:rPr lang="sv-SE" dirty="0"/>
              <a:t> as </a:t>
            </a:r>
            <a:r>
              <a:rPr lang="sv-SE" dirty="0" err="1"/>
              <a:t>reinforcing</a:t>
            </a:r>
            <a:r>
              <a:rPr lang="sv-SE" dirty="0"/>
              <a:t> or </a:t>
            </a:r>
            <a:r>
              <a:rPr lang="sv-SE" dirty="0" err="1"/>
              <a:t>punishing</a:t>
            </a:r>
            <a:r>
              <a:rPr lang="sv-SE" dirty="0"/>
              <a:t>.</a:t>
            </a:r>
          </a:p>
          <a:p>
            <a:r>
              <a:rPr lang="sv-SE" dirty="0"/>
              <a:t>All </a:t>
            </a:r>
            <a:r>
              <a:rPr lang="sv-SE" dirty="0" err="1"/>
              <a:t>these</a:t>
            </a:r>
            <a:r>
              <a:rPr lang="sv-SE" dirty="0"/>
              <a:t> definitions </a:t>
            </a:r>
            <a:r>
              <a:rPr lang="sv-SE" dirty="0" err="1"/>
              <a:t>were</a:t>
            </a:r>
            <a:r>
              <a:rPr lang="sv-SE" dirty="0"/>
              <a:t> </a:t>
            </a:r>
            <a:r>
              <a:rPr lang="sv-SE" dirty="0" err="1"/>
              <a:t>described</a:t>
            </a:r>
            <a:r>
              <a:rPr lang="sv-SE" dirty="0"/>
              <a:t> </a:t>
            </a:r>
            <a:r>
              <a:rPr lang="sv-SE" dirty="0" err="1"/>
              <a:t>before</a:t>
            </a:r>
            <a:r>
              <a:rPr lang="sv-SE" dirty="0"/>
              <a:t> RFT.</a:t>
            </a:r>
          </a:p>
          <a:p>
            <a:r>
              <a:rPr lang="sv-SE" dirty="0"/>
              <a:t>RFT </a:t>
            </a:r>
            <a:r>
              <a:rPr lang="sv-SE" dirty="0" err="1"/>
              <a:t>answers</a:t>
            </a:r>
            <a:r>
              <a:rPr lang="sv-SE" dirty="0"/>
              <a:t> the </a:t>
            </a:r>
            <a:r>
              <a:rPr lang="sv-SE" dirty="0" err="1"/>
              <a:t>essential</a:t>
            </a:r>
            <a:r>
              <a:rPr lang="sv-SE" dirty="0"/>
              <a:t> </a:t>
            </a:r>
            <a:r>
              <a:rPr lang="sv-SE" dirty="0" err="1"/>
              <a:t>question</a:t>
            </a:r>
            <a:r>
              <a:rPr lang="sv-SE" dirty="0"/>
              <a:t>: </a:t>
            </a:r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humans </a:t>
            </a:r>
            <a:r>
              <a:rPr lang="sv-SE" dirty="0" err="1"/>
              <a:t>learn</a:t>
            </a:r>
            <a:r>
              <a:rPr lang="sv-SE" dirty="0"/>
              <a:t> to do </a:t>
            </a:r>
            <a:r>
              <a:rPr lang="sv-SE" dirty="0" err="1"/>
              <a:t>this</a:t>
            </a:r>
            <a:r>
              <a:rPr lang="sv-S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0222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F5F415-5D81-854C-AF60-0519A12CB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Questions</a:t>
            </a:r>
            <a:r>
              <a:rPr lang="sv-SE" dirty="0"/>
              <a:t> </a:t>
            </a:r>
            <a:r>
              <a:rPr lang="sv-SE" dirty="0" err="1"/>
              <a:t>arising</a:t>
            </a:r>
            <a:r>
              <a:rPr lang="sv-SE" dirty="0"/>
              <a:t> from </a:t>
            </a:r>
            <a:r>
              <a:rPr lang="sv-SE" dirty="0" err="1"/>
              <a:t>this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104788D-E4FA-D348-ABF7-90EC71CC3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Do </a:t>
            </a:r>
            <a:r>
              <a:rPr lang="sv-SE" dirty="0" err="1"/>
              <a:t>these</a:t>
            </a:r>
            <a:r>
              <a:rPr lang="sv-SE" dirty="0"/>
              <a:t> </a:t>
            </a:r>
            <a:r>
              <a:rPr lang="sv-SE" dirty="0" err="1"/>
              <a:t>definitons</a:t>
            </a:r>
            <a:r>
              <a:rPr lang="sv-SE" dirty="0"/>
              <a:t> </a:t>
            </a:r>
            <a:r>
              <a:rPr lang="sv-SE" dirty="0" err="1"/>
              <a:t>hold</a:t>
            </a:r>
            <a:r>
              <a:rPr lang="sv-SE" dirty="0"/>
              <a:t>?</a:t>
            </a:r>
          </a:p>
          <a:p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they</a:t>
            </a:r>
            <a:r>
              <a:rPr lang="sv-SE" dirty="0"/>
              <a:t> </a:t>
            </a:r>
            <a:r>
              <a:rPr lang="sv-SE" dirty="0" err="1"/>
              <a:t>helpful</a:t>
            </a:r>
            <a:r>
              <a:rPr lang="sv-SE" dirty="0"/>
              <a:t>? </a:t>
            </a:r>
          </a:p>
          <a:p>
            <a:r>
              <a:rPr lang="sv-SE" dirty="0"/>
              <a:t>If so, </a:t>
            </a:r>
            <a:r>
              <a:rPr lang="sv-SE" dirty="0" err="1"/>
              <a:t>when</a:t>
            </a:r>
            <a:r>
              <a:rPr lang="sv-SE" dirty="0"/>
              <a:t> and for </a:t>
            </a:r>
            <a:r>
              <a:rPr lang="sv-SE" dirty="0" err="1"/>
              <a:t>what</a:t>
            </a:r>
            <a:r>
              <a:rPr lang="sv-S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1607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{0C06BF20-482F-624A-80D5-C0118B2E2D5A}tf10001119</Template>
  <TotalTime>537</TotalTime>
  <Words>316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Galleri</vt:lpstr>
      <vt:lpstr>  An introduction to the concept  of rule-governed behavior  </vt:lpstr>
      <vt:lpstr>The Basic phenomena of operant behavior</vt:lpstr>
      <vt:lpstr>Some (all?) human behavior looks different…</vt:lpstr>
      <vt:lpstr>Different types of rule-governed behavior</vt:lpstr>
      <vt:lpstr>Additional points</vt:lpstr>
      <vt:lpstr>Questions arising from this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Funktionell analys som konceptuliseringsmodell</dc:title>
  <dc:creator>Niklas Törneke</dc:creator>
  <cp:lastModifiedBy>R Z</cp:lastModifiedBy>
  <cp:revision>49</cp:revision>
  <dcterms:created xsi:type="dcterms:W3CDTF">2018-10-30T16:03:09Z</dcterms:created>
  <dcterms:modified xsi:type="dcterms:W3CDTF">2019-07-10T14:10:59Z</dcterms:modified>
</cp:coreProperties>
</file>